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Barabara" pitchFamily="2" charset="0"/>
      <p:regular r:id="rId29"/>
    </p:embeddedFont>
    <p:embeddedFont>
      <p:font typeface="Canva Sans" panose="020B0503030501040103" pitchFamily="34" charset="0"/>
      <p:regular r:id="rId30"/>
    </p:embeddedFont>
    <p:embeddedFont>
      <p:font typeface="Canva Sans Bold" panose="020B0803030501040103" pitchFamily="34" charset="0"/>
      <p:regular r:id="rId31"/>
      <p:bold r:id="rId32"/>
    </p:embeddedFont>
    <p:embeddedFont>
      <p:font typeface="Canva Sans Bold Italics" panose="020B0803030501040103" pitchFamily="34" charset="0"/>
      <p:regular r:id="rId33"/>
      <p:bold r:id="rId34"/>
      <p:italic r:id="rId35"/>
      <p:boldItalic r:id="rId36"/>
    </p:embeddedFont>
    <p:embeddedFont>
      <p:font typeface="Comic Sans" panose="030F0902030302020204" pitchFamily="66" charset="0"/>
      <p:regular r:id="rId37"/>
      <p:bold r:id="rId38"/>
      <p:boldItalic r:id="rId39"/>
    </p:embeddedFont>
    <p:embeddedFont>
      <p:font typeface="Comic Sans Bold" panose="03000902030302020204" pitchFamily="66" charset="0"/>
      <p:regular r:id="rId40"/>
      <p:bold r:id="rId41"/>
    </p:embeddedFont>
    <p:embeddedFont>
      <p:font typeface="Courier PS" panose="02070509020205020404" pitchFamily="49" charset="77"/>
      <p:regular r:id="rId42"/>
    </p:embeddedFont>
    <p:embeddedFont>
      <p:font typeface="Courier PS Bold" panose="02070809020205020404" pitchFamily="49" charset="77"/>
      <p:regular r:id="rId43"/>
      <p:bold r:id="rId44"/>
    </p:embeddedFont>
    <p:embeddedFont>
      <p:font typeface="Edo" panose="02000000000000000000" pitchFamily="2" charset="0"/>
      <p:regular r:id="rId45"/>
    </p:embeddedFont>
    <p:embeddedFont>
      <p:font typeface="Montserrat Ultra-Bold" pitchFamily="2" charset="77"/>
      <p:regular r:id="rId46"/>
      <p:bold r:id="rId47"/>
    </p:embeddedFont>
    <p:embeddedFont>
      <p:font typeface="Public Sans" pitchFamily="2" charset="77"/>
      <p:regular r:id="rId48"/>
    </p:embeddedFont>
    <p:embeddedFont>
      <p:font typeface="Public Sans Bold" pitchFamily="2" charset="77"/>
      <p:regular r:id="rId49"/>
    </p:embeddedFont>
    <p:embeddedFont>
      <p:font typeface="Public Sans Medium" pitchFamily="2" charset="77"/>
      <p:regular r:id="rId50"/>
    </p:embeddedFont>
    <p:embeddedFont>
      <p:font typeface="Public Sans Thin" pitchFamily="2" charset="77"/>
      <p:regular r:id="rId51"/>
    </p:embeddedFont>
    <p:embeddedFont>
      <p:font typeface="Solway Bold" pitchFamily="2" charset="7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48" autoAdjust="0"/>
  </p:normalViewPr>
  <p:slideViewPr>
    <p:cSldViewPr>
      <p:cViewPr varScale="1">
        <p:scale>
          <a:sx n="71" d="100"/>
          <a:sy n="71" d="100"/>
        </p:scale>
        <p:origin x="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download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doc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dis.io/resources/" TargetMode="External"/><Relationship Id="rId5" Type="http://schemas.openxmlformats.org/officeDocument/2006/relationships/hyperlink" Target="https://roadmap.sh/redis" TargetMode="External"/><Relationship Id="rId4" Type="http://schemas.openxmlformats.org/officeDocument/2006/relationships/hyperlink" Target="https://redis.io/docs/management/security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4343" y="1152889"/>
            <a:ext cx="12519314" cy="8844336"/>
          </a:xfrm>
          <a:custGeom>
            <a:avLst/>
            <a:gdLst/>
            <a:ahLst/>
            <a:cxnLst/>
            <a:rect l="l" t="t" r="r" b="b"/>
            <a:pathLst>
              <a:path w="12519314" h="8844336">
                <a:moveTo>
                  <a:pt x="0" y="0"/>
                </a:moveTo>
                <a:lnTo>
                  <a:pt x="12519314" y="0"/>
                </a:lnTo>
                <a:lnTo>
                  <a:pt x="12519314" y="8844336"/>
                </a:lnTo>
                <a:lnTo>
                  <a:pt x="0" y="884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97" t="-4167" r="-6915" b="-276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49080" y="159913"/>
            <a:ext cx="988659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Redis in the AI / LLM Era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7830" y="218998"/>
            <a:ext cx="10197303" cy="9849005"/>
          </a:xfrm>
          <a:custGeom>
            <a:avLst/>
            <a:gdLst/>
            <a:ahLst/>
            <a:cxnLst/>
            <a:rect l="l" t="t" r="r" b="b"/>
            <a:pathLst>
              <a:path w="10197303" h="9849005">
                <a:moveTo>
                  <a:pt x="0" y="0"/>
                </a:moveTo>
                <a:lnTo>
                  <a:pt x="10197304" y="0"/>
                </a:lnTo>
                <a:lnTo>
                  <a:pt x="10197304" y="9849004"/>
                </a:lnTo>
                <a:lnTo>
                  <a:pt x="0" y="9849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9" b="-4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2135" y="3695700"/>
            <a:ext cx="5263865" cy="245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📈 Inf</a:t>
            </a:r>
            <a:r>
              <a:rPr lang="en-US" sz="8000" b="1" u="none" dirty="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ra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6264" y="1263021"/>
            <a:ext cx="11135726" cy="824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 – Simple text or number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u="none" strike="noStrike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    </a:t>
            </a:r>
            <a:r>
              <a:rPr lang="en-US" sz="3325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SET name "Shivam"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– Ordered collection of items (like a queue)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  </a:t>
            </a:r>
            <a:r>
              <a:rPr lang="en-US" sz="3325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LPUSH tasks "task1"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– Unordered collection of unique values 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(like tags)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 </a:t>
            </a:r>
            <a:r>
              <a:rPr lang="en-US" sz="3325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SADD tags "redis"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Sorted Set – Set with scores for sorting 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(like a leaderboard)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</a:t>
            </a:r>
            <a:r>
              <a:rPr lang="en-US" sz="3325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ZADD leaderboard 100 "Alice"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Hash – Key-value pairs, similar to a small 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JSON object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r>
              <a:rPr lang="en-US" sz="3325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</a:t>
            </a:r>
            <a:r>
              <a:rPr lang="en-US" sz="3325" u="none" strike="noStrike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</a:t>
            </a:r>
            <a:r>
              <a:rPr lang="en-US" sz="3325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HSET user:1 name "Shivam" age "25"</a:t>
            </a:r>
          </a:p>
          <a:p>
            <a:pPr marL="0" lvl="0" indent="0" algn="just">
              <a:lnSpc>
                <a:spcPts val="4655"/>
              </a:lnSpc>
              <a:spcBef>
                <a:spcPct val="0"/>
              </a:spcBef>
            </a:pPr>
            <a:endParaRPr lang="en-US" sz="3325" b="1" u="none" strike="noStrike">
              <a:solidFill>
                <a:srgbClr val="00BF63"/>
              </a:solidFill>
              <a:latin typeface="Courier PS Bold"/>
              <a:ea typeface="Courier PS Bold"/>
              <a:cs typeface="Courier PS Bold"/>
              <a:sym typeface="Courier P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4189" y="3264107"/>
            <a:ext cx="7411413" cy="4314424"/>
          </a:xfrm>
          <a:custGeom>
            <a:avLst/>
            <a:gdLst/>
            <a:ahLst/>
            <a:cxnLst/>
            <a:rect l="l" t="t" r="r" b="b"/>
            <a:pathLst>
              <a:path w="7411413" h="4314424">
                <a:moveTo>
                  <a:pt x="0" y="0"/>
                </a:moveTo>
                <a:lnTo>
                  <a:pt x="7411414" y="0"/>
                </a:lnTo>
                <a:lnTo>
                  <a:pt x="7411414" y="4314423"/>
                </a:lnTo>
                <a:lnTo>
                  <a:pt x="0" y="431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5" t="-4971" r="-2604" b="-49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3831" y="22225"/>
            <a:ext cx="9160295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🧱 Data Types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830" y="1943107"/>
            <a:ext cx="4785054" cy="6134565"/>
          </a:xfrm>
          <a:custGeom>
            <a:avLst/>
            <a:gdLst/>
            <a:ahLst/>
            <a:cxnLst/>
            <a:rect l="l" t="t" r="r" b="b"/>
            <a:pathLst>
              <a:path w="4785054" h="6134565">
                <a:moveTo>
                  <a:pt x="0" y="0"/>
                </a:moveTo>
                <a:lnTo>
                  <a:pt x="4785054" y="0"/>
                </a:lnTo>
                <a:lnTo>
                  <a:pt x="4785054" y="6134566"/>
                </a:lnTo>
                <a:lnTo>
                  <a:pt x="0" y="613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" b="-1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7532" y="520516"/>
            <a:ext cx="255210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3006" y="8636160"/>
            <a:ext cx="270115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7054" y="1373145"/>
            <a:ext cx="9542246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⚡ Ultra-fast performance due to in-memory storage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Simple and easy to use with straightforward commands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📈 Highly scalable with support for clustering and replication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🔧 Rich set of data types for diverse use cases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69241" y="6223795"/>
            <a:ext cx="10804837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💾 Limi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ted by available RAM – may not be suitable for very large datasets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🔌 Risk of data loss if persistence is not properly configured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🧵 Single-threaded core – can limit full CPU utilization in some scenarios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u="non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15762" y="5353903"/>
            <a:ext cx="65824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46450" y="330633"/>
            <a:ext cx="1147756" cy="1147756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85649" y="456638"/>
            <a:ext cx="2069357" cy="80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2"/>
              </a:lnSpc>
              <a:spcBef>
                <a:spcPct val="0"/>
              </a:spcBef>
            </a:pPr>
            <a:r>
              <a:rPr lang="en-US" sz="4687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✅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146450" y="5143500"/>
            <a:ext cx="1147756" cy="1147756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685649" y="5269505"/>
            <a:ext cx="2069357" cy="80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2"/>
              </a:lnSpc>
              <a:spcBef>
                <a:spcPct val="0"/>
              </a:spcBef>
            </a:pPr>
            <a:r>
              <a:rPr lang="en-US" sz="4687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9741" y="672281"/>
            <a:ext cx="683444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6264"/>
            <a:ext cx="18349413" cy="10054473"/>
          </a:xfrm>
          <a:custGeom>
            <a:avLst/>
            <a:gdLst/>
            <a:ahLst/>
            <a:cxnLst/>
            <a:rect l="l" t="t" r="r" b="b"/>
            <a:pathLst>
              <a:path w="18349413" h="10054473">
                <a:moveTo>
                  <a:pt x="0" y="0"/>
                </a:moveTo>
                <a:lnTo>
                  <a:pt x="18349413" y="0"/>
                </a:lnTo>
                <a:lnTo>
                  <a:pt x="18349413" y="10054472"/>
                </a:lnTo>
                <a:lnTo>
                  <a:pt x="0" y="10054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2393" y="2124331"/>
            <a:ext cx="6346907" cy="7012953"/>
          </a:xfrm>
          <a:custGeom>
            <a:avLst/>
            <a:gdLst/>
            <a:ahLst/>
            <a:cxnLst/>
            <a:rect l="l" t="t" r="r" b="b"/>
            <a:pathLst>
              <a:path w="6346907" h="7012953">
                <a:moveTo>
                  <a:pt x="0" y="0"/>
                </a:moveTo>
                <a:lnTo>
                  <a:pt x="6346907" y="0"/>
                </a:lnTo>
                <a:lnTo>
                  <a:pt x="6346907" y="7012954"/>
                </a:lnTo>
                <a:lnTo>
                  <a:pt x="0" y="701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43" r="-9841" b="-44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1379" y="136525"/>
            <a:ext cx="12205242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💼 Use Cases of Redis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773" y="1259810"/>
            <a:ext cx="9769927" cy="867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7"/>
              </a:lnSpc>
            </a:pPr>
            <a:endParaRPr/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🌐 Web Caching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Cache database queries or API responses to speed up website   performance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🔐 Session Store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Manage user sessions efficiently in web applications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📊 Real-Time Analytics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Instantly count page views, clicks, or events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📬 Message Queues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Use Lists or Streams to build reliable task queues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🏆 Leaderboards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Track top users or scores using Sorted Sets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📢 Pub/Sub Systems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Enable real-time messaging for chat apps, notifications, etc.</a:t>
            </a:r>
          </a:p>
          <a:p>
            <a:pPr marL="664317" lvl="1" indent="-332158" algn="just">
              <a:lnSpc>
                <a:spcPts val="4307"/>
              </a:lnSpc>
              <a:buFont typeface="Arial"/>
              <a:buChar char="•"/>
            </a:pPr>
            <a:r>
              <a:rPr lang="en-US" sz="3076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🚫 Rate Limiting –</a:t>
            </a:r>
            <a:r>
              <a:rPr lang="en-US" sz="3076" u="none" strike="noStrike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Control API usage or prevent abuse using counters and TTLs</a:t>
            </a:r>
          </a:p>
          <a:p>
            <a:pPr algn="just">
              <a:lnSpc>
                <a:spcPts val="4307"/>
              </a:lnSpc>
            </a:pPr>
            <a:endParaRPr lang="en-US" sz="3076" u="none" strike="noStrike">
              <a:solidFill>
                <a:srgbClr val="FFFFFF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3773" y="1460231"/>
            <a:ext cx="12484227" cy="8533943"/>
          </a:xfrm>
          <a:custGeom>
            <a:avLst/>
            <a:gdLst/>
            <a:ahLst/>
            <a:cxnLst/>
            <a:rect l="l" t="t" r="r" b="b"/>
            <a:pathLst>
              <a:path w="12484227" h="8533943">
                <a:moveTo>
                  <a:pt x="0" y="0"/>
                </a:moveTo>
                <a:lnTo>
                  <a:pt x="12484227" y="0"/>
                </a:lnTo>
                <a:lnTo>
                  <a:pt x="12484227" y="8533943"/>
                </a:lnTo>
                <a:lnTo>
                  <a:pt x="0" y="8533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" t="-1042" r="-1034" b="-17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5285" y="108390"/>
            <a:ext cx="997743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Tools &amp; Alternatives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758" y="1663498"/>
            <a:ext cx="5791696" cy="742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Alternatives to Redis</a:t>
            </a:r>
          </a:p>
          <a:p>
            <a:pPr marL="648852" lvl="1" indent="-324426" algn="l">
              <a:lnSpc>
                <a:spcPts val="4207"/>
              </a:lnSpc>
              <a:spcBef>
                <a:spcPct val="0"/>
              </a:spcBef>
              <a:buAutoNum type="arabicPeriod"/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Memcached –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</a:t>
            </a:r>
            <a:r>
              <a:rPr lang="en-US" sz="300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Extremely fast, but supports only strings and lacks persistence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2. MongoDB / Cassandra –       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Better suited for document-based or columnar storage needs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3. Etcd / Consul – 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r>
              <a:rPr lang="en-US" sz="300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</a:t>
            </a:r>
            <a:r>
              <a:rPr lang="en-US" sz="300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Ideal for service discovery and distributed system coordination</a:t>
            </a:r>
          </a:p>
          <a:p>
            <a:pPr algn="l">
              <a:lnSpc>
                <a:spcPts val="4207"/>
              </a:lnSpc>
              <a:spcBef>
                <a:spcPct val="0"/>
              </a:spcBef>
            </a:pPr>
            <a:endParaRPr lang="en-US" sz="300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8578" y="1178489"/>
            <a:ext cx="8693635" cy="8750248"/>
          </a:xfrm>
          <a:custGeom>
            <a:avLst/>
            <a:gdLst/>
            <a:ahLst/>
            <a:cxnLst/>
            <a:rect l="l" t="t" r="r" b="b"/>
            <a:pathLst>
              <a:path w="8693635" h="8750248">
                <a:moveTo>
                  <a:pt x="0" y="0"/>
                </a:moveTo>
                <a:lnTo>
                  <a:pt x="8693635" y="0"/>
                </a:lnTo>
                <a:lnTo>
                  <a:pt x="8693635" y="8750248"/>
                </a:lnTo>
                <a:lnTo>
                  <a:pt x="0" y="875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5" r="-3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486" y="165849"/>
            <a:ext cx="1775102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 Redis vs. Other DBs: Performance Benchmarks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9251" y="3054728"/>
            <a:ext cx="10229673" cy="5726187"/>
          </a:xfrm>
          <a:custGeom>
            <a:avLst/>
            <a:gdLst/>
            <a:ahLst/>
            <a:cxnLst/>
            <a:rect l="l" t="t" r="r" b="b"/>
            <a:pathLst>
              <a:path w="10229673" h="5726187">
                <a:moveTo>
                  <a:pt x="0" y="0"/>
                </a:moveTo>
                <a:lnTo>
                  <a:pt x="10229672" y="0"/>
                </a:lnTo>
                <a:lnTo>
                  <a:pt x="10229672" y="5726188"/>
                </a:lnTo>
                <a:lnTo>
                  <a:pt x="0" y="572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39" b="-32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59906" y="11206"/>
            <a:ext cx="1216818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⚙️ Installation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3191" y="942048"/>
            <a:ext cx="9019330" cy="87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012" lvl="1" indent="-235006" algn="just">
              <a:lnSpc>
                <a:spcPts val="3047"/>
              </a:lnSpc>
              <a:spcBef>
                <a:spcPct val="0"/>
              </a:spcBef>
              <a:buFont typeface="Arial"/>
              <a:buChar char="•"/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⚙️ Installation &amp; Setup (macOS Terminal)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🔽 1. Download Redis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 to the official Redis website: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</a:t>
            </a:r>
            <a:r>
              <a:rPr lang="en-US" sz="2176" b="1" u="sng" strike="noStrike">
                <a:solidFill>
                  <a:srgbClr val="B9E4FD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3" tooltip="https://redis.io/downloads/"/>
              </a:rPr>
              <a:t>https://redis.io/download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</a:t>
            </a: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Download the source file (e.g., redis-7.0.0.tar.gz).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📦 2. Extract and Compile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 Terminal and run: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</a:t>
            </a: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tar xzf redis-7.0.0.tar.gz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cd redis-7.0.0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make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✅ This compiles Redis and builds the binaries.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3. Start Redis Server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src/redis-server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🟢 Redis server is now running.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💬 4. Use Redis CLI (Client)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a new terminal tab or window, run: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src/redis-cli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can now start using Redis commands, 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example: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SET name "Shivam"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GET name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 me know if you'd like the Homebrew </a:t>
            </a:r>
          </a:p>
          <a:p>
            <a:pPr algn="just">
              <a:lnSpc>
                <a:spcPts val="3047"/>
              </a:lnSpc>
            </a:pPr>
            <a:r>
              <a:rPr lang="en-US" sz="21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 or how to set up Redis as a background service.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1208" y="1028700"/>
            <a:ext cx="7649396" cy="9092714"/>
          </a:xfrm>
          <a:custGeom>
            <a:avLst/>
            <a:gdLst/>
            <a:ahLst/>
            <a:cxnLst/>
            <a:rect l="l" t="t" r="r" b="b"/>
            <a:pathLst>
              <a:path w="7649396" h="9092714">
                <a:moveTo>
                  <a:pt x="0" y="0"/>
                </a:moveTo>
                <a:lnTo>
                  <a:pt x="7649397" y="0"/>
                </a:lnTo>
                <a:lnTo>
                  <a:pt x="7649397" y="9092714"/>
                </a:lnTo>
                <a:lnTo>
                  <a:pt x="0" y="909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4" t="-10616" r="-1352" b="-18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379" y="107576"/>
            <a:ext cx="12205242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🗄️ Persistence in Redis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434" y="1072800"/>
            <a:ext cx="7551742" cy="904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🧊 </a:t>
            </a:r>
            <a:r>
              <a:rPr lang="en-US" sz="300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RDB (Snapshotting)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Saves the dataset to disk at configurable intervals.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✅ Fast to load, good for backups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⚠️ Risk of data loss if Redis crashes between snapshots</a:t>
            </a:r>
          </a:p>
          <a:p>
            <a:pPr algn="l">
              <a:lnSpc>
                <a:spcPts val="4207"/>
              </a:lnSpc>
            </a:pPr>
            <a:endParaRPr lang="en-US" sz="3005" u="none" strike="noStrik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📝 </a:t>
            </a:r>
            <a:r>
              <a:rPr lang="en-US" sz="300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AOF (Append-Only File)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Logs every write operation. On restart, Redis replays the log.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✅ More durable than RDB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⚠️ Slower to load and larger file size</a:t>
            </a:r>
          </a:p>
          <a:p>
            <a:pPr algn="l">
              <a:lnSpc>
                <a:spcPts val="4207"/>
              </a:lnSpc>
            </a:pPr>
            <a:endParaRPr lang="en-US" sz="3005" u="none" strike="noStrik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🔀 </a:t>
            </a:r>
            <a:r>
              <a:rPr lang="en-US" sz="300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Hybrid</a:t>
            </a: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Approach</a:t>
            </a:r>
          </a:p>
          <a:p>
            <a:pPr algn="l">
              <a:lnSpc>
                <a:spcPts val="4207"/>
              </a:lnSpc>
            </a:pP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Use </a:t>
            </a:r>
            <a:r>
              <a:rPr lang="en-US" sz="300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both RDB and AOF</a:t>
            </a:r>
            <a:r>
              <a:rPr lang="en-US" sz="3005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together for a balance of </a:t>
            </a:r>
            <a:r>
              <a:rPr lang="en-US" sz="3005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speed and reliability</a:t>
            </a:r>
          </a:p>
          <a:p>
            <a:pPr algn="l">
              <a:lnSpc>
                <a:spcPts val="4207"/>
              </a:lnSpc>
            </a:pPr>
            <a:endParaRPr lang="en-US" sz="3005" b="1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812780"/>
          </a:xfrm>
          <a:custGeom>
            <a:avLst/>
            <a:gdLst/>
            <a:ahLst/>
            <a:cxnLst/>
            <a:rect l="l" t="t" r="r" b="b"/>
            <a:pathLst>
              <a:path w="18288000" h="10812780">
                <a:moveTo>
                  <a:pt x="0" y="0"/>
                </a:moveTo>
                <a:lnTo>
                  <a:pt x="18288000" y="0"/>
                </a:lnTo>
                <a:lnTo>
                  <a:pt x="18288000" y="10812780"/>
                </a:lnTo>
                <a:lnTo>
                  <a:pt x="0" y="1081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93178" y="-19050"/>
            <a:ext cx="1190164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🔐 Security in Redis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3441" y="2496521"/>
            <a:ext cx="16011197" cy="553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7"/>
              </a:lnSpc>
            </a:pPr>
            <a:endParaRPr/>
          </a:p>
          <a:p>
            <a:pPr marL="621138" lvl="1" indent="-310569" algn="just">
              <a:lnSpc>
                <a:spcPts val="4027"/>
              </a:lnSpc>
              <a:buFont typeface="Arial"/>
              <a:buChar char="•"/>
            </a:pPr>
            <a:r>
              <a:rPr lang="en-US" sz="28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Password: </a:t>
            </a:r>
          </a:p>
          <a:p>
            <a:pPr algn="just">
              <a:lnSpc>
                <a:spcPts val="4027"/>
              </a:lnSpc>
            </a:pPr>
            <a:r>
              <a:rPr lang="en-US" sz="28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Set using </a:t>
            </a:r>
            <a:r>
              <a:rPr lang="en-US" sz="2876" b="1" u="none" strike="noStrike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requirepass in redis.conf.</a:t>
            </a:r>
          </a:p>
          <a:p>
            <a:pPr marL="621138" lvl="1" indent="-310569" algn="just">
              <a:lnSpc>
                <a:spcPts val="4027"/>
              </a:lnSpc>
              <a:buFont typeface="Arial"/>
              <a:buChar char="•"/>
            </a:pPr>
            <a:r>
              <a:rPr lang="en-US" sz="28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Network: </a:t>
            </a:r>
          </a:p>
          <a:p>
            <a:pPr algn="just">
              <a:lnSpc>
                <a:spcPts val="4027"/>
              </a:lnSpc>
            </a:pPr>
            <a:r>
              <a:rPr lang="en-US" sz="28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Bind to 127.0.0.1 or use firewalls/VPNs.</a:t>
            </a:r>
          </a:p>
          <a:p>
            <a:pPr marL="621138" lvl="1" indent="-310569" algn="just">
              <a:lnSpc>
                <a:spcPts val="4027"/>
              </a:lnSpc>
              <a:buFont typeface="Arial"/>
              <a:buChar char="•"/>
            </a:pPr>
            <a:r>
              <a:rPr lang="en-US" sz="28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TLS: </a:t>
            </a:r>
          </a:p>
          <a:p>
            <a:pPr algn="just">
              <a:lnSpc>
                <a:spcPts val="4027"/>
              </a:lnSpc>
            </a:pPr>
            <a:r>
              <a:rPr lang="en-US" sz="28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Encrypt data in transit (especially in the cloud).</a:t>
            </a:r>
          </a:p>
          <a:p>
            <a:pPr marL="621138" lvl="1" indent="-310569" algn="just">
              <a:lnSpc>
                <a:spcPts val="4027"/>
              </a:lnSpc>
              <a:buFont typeface="Arial"/>
              <a:buChar char="•"/>
            </a:pPr>
            <a:r>
              <a:rPr lang="en-US" sz="28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ACLs: </a:t>
            </a:r>
          </a:p>
          <a:p>
            <a:pPr algn="just">
              <a:lnSpc>
                <a:spcPts val="4027"/>
              </a:lnSpc>
            </a:pPr>
            <a:r>
              <a:rPr lang="en-US" sz="2876" b="1" u="none" strike="noStrike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        Control user access, commands, and key patterns.</a:t>
            </a:r>
          </a:p>
          <a:p>
            <a:pPr algn="just">
              <a:lnSpc>
                <a:spcPts val="4027"/>
              </a:lnSpc>
            </a:pPr>
            <a:r>
              <a:rPr lang="en-US" sz="2876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🔸 Redis </a:t>
            </a:r>
            <a:r>
              <a:rPr lang="en-US" sz="2876" b="1" i="1" u="none" strike="noStrik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isn’t secure by default — always configure security in production.</a:t>
            </a:r>
          </a:p>
          <a:p>
            <a:pPr algn="just">
              <a:lnSpc>
                <a:spcPts val="4027"/>
              </a:lnSpc>
            </a:pPr>
            <a:endParaRPr lang="en-US" sz="2876" b="1" i="1" u="none" strike="noStrike">
              <a:solidFill>
                <a:srgbClr val="FFFFFF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61" y="163177"/>
            <a:ext cx="17963879" cy="9960645"/>
          </a:xfrm>
          <a:custGeom>
            <a:avLst/>
            <a:gdLst/>
            <a:ahLst/>
            <a:cxnLst/>
            <a:rect l="l" t="t" r="r" b="b"/>
            <a:pathLst>
              <a:path w="17963879" h="9960645">
                <a:moveTo>
                  <a:pt x="0" y="0"/>
                </a:moveTo>
                <a:lnTo>
                  <a:pt x="17963878" y="0"/>
                </a:lnTo>
                <a:lnTo>
                  <a:pt x="17963878" y="9960646"/>
                </a:lnTo>
                <a:lnTo>
                  <a:pt x="0" y="996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0" t="-4034" r="-11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400" y="8420100"/>
            <a:ext cx="9415600" cy="151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440" dirty="0">
                <a:solidFill>
                  <a:srgbClr val="FFFFFF"/>
                </a:solidFill>
                <a:latin typeface="Edo"/>
                <a:ea typeface="Edo"/>
                <a:cs typeface="Edo"/>
                <a:sym typeface="Edo"/>
              </a:rPr>
              <a:t>NAME: SHIVAM NARENDRA VIKHAR</a:t>
            </a:r>
          </a:p>
          <a:p>
            <a:pPr algn="ctr">
              <a:lnSpc>
                <a:spcPts val="6160"/>
              </a:lnSpc>
            </a:pPr>
            <a:r>
              <a:rPr lang="en-US" sz="4400" spc="440" dirty="0">
                <a:solidFill>
                  <a:srgbClr val="FFFFFF"/>
                </a:solidFill>
                <a:latin typeface="Edo"/>
                <a:ea typeface="Edo"/>
                <a:cs typeface="Edo"/>
                <a:sym typeface="Edo"/>
              </a:rPr>
              <a:t>Batch 30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03853" y="5604034"/>
            <a:ext cx="509275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Remote Dictionary 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47275" y="2565080"/>
            <a:ext cx="9284593" cy="5652140"/>
          </a:xfrm>
          <a:custGeom>
            <a:avLst/>
            <a:gdLst/>
            <a:ahLst/>
            <a:cxnLst/>
            <a:rect l="l" t="t" r="r" b="b"/>
            <a:pathLst>
              <a:path w="9284593" h="5652140">
                <a:moveTo>
                  <a:pt x="0" y="0"/>
                </a:moveTo>
                <a:lnTo>
                  <a:pt x="9284593" y="0"/>
                </a:lnTo>
                <a:lnTo>
                  <a:pt x="9284593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2" r="-23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32687" y="136525"/>
            <a:ext cx="13163359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Tools, Plugins &amp; Ecosystem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914" y="1645285"/>
            <a:ext cx="7552361" cy="74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RedisInsight</a:t>
            </a: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: A GUI tool for managing and visualizing Redis data.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Libraries:</a:t>
            </a: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Language-specific tools to interact with Redis, like: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redis-py (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Python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Jedis (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Java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)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Lettuce (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Java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)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Modules</a:t>
            </a: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: Extend Redis capabilities: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RediSearch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: Full-text search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RedisGraph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: Graph database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RedisJSON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: Store &amp; query JSON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RedisBloom</a:t>
            </a:r>
            <a:r>
              <a:rPr lang="en-US" sz="2799" u="sng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: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Probabilistic data structures (like Bloom Filters)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452" y="2720331"/>
            <a:ext cx="7520875" cy="4027014"/>
          </a:xfrm>
          <a:custGeom>
            <a:avLst/>
            <a:gdLst/>
            <a:ahLst/>
            <a:cxnLst/>
            <a:rect l="l" t="t" r="r" b="b"/>
            <a:pathLst>
              <a:path w="7520875" h="4027014">
                <a:moveTo>
                  <a:pt x="0" y="0"/>
                </a:moveTo>
                <a:lnTo>
                  <a:pt x="7520875" y="0"/>
                </a:lnTo>
                <a:lnTo>
                  <a:pt x="7520875" y="4027014"/>
                </a:lnTo>
                <a:lnTo>
                  <a:pt x="0" y="402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452" y="6755670"/>
            <a:ext cx="7520875" cy="2502630"/>
          </a:xfrm>
          <a:custGeom>
            <a:avLst/>
            <a:gdLst/>
            <a:ahLst/>
            <a:cxnLst/>
            <a:rect l="l" t="t" r="r" b="b"/>
            <a:pathLst>
              <a:path w="7520875" h="2502630">
                <a:moveTo>
                  <a:pt x="0" y="0"/>
                </a:moveTo>
                <a:lnTo>
                  <a:pt x="7520875" y="0"/>
                </a:lnTo>
                <a:lnTo>
                  <a:pt x="7520875" y="2502630"/>
                </a:lnTo>
                <a:lnTo>
                  <a:pt x="0" y="2502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766" b="-77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38425" y="3539655"/>
            <a:ext cx="7520875" cy="3207691"/>
          </a:xfrm>
          <a:custGeom>
            <a:avLst/>
            <a:gdLst/>
            <a:ahLst/>
            <a:cxnLst/>
            <a:rect l="l" t="t" r="r" b="b"/>
            <a:pathLst>
              <a:path w="7520875" h="3207691">
                <a:moveTo>
                  <a:pt x="0" y="0"/>
                </a:moveTo>
                <a:lnTo>
                  <a:pt x="7520875" y="0"/>
                </a:lnTo>
                <a:lnTo>
                  <a:pt x="7520875" y="3207690"/>
                </a:lnTo>
                <a:lnTo>
                  <a:pt x="0" y="3207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136" b="-90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452" y="1280566"/>
            <a:ext cx="1744558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Redis has 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minimal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but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rtant sy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remen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stabl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gh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rfor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nce ope</a:t>
            </a: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8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5457" y="86830"/>
            <a:ext cx="16348579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spc="265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Redis Depende</a:t>
            </a:r>
            <a:r>
              <a:rPr lang="en-US" sz="5000" u="none" strike="noStrike" spc="265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ncies 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452" y="9210675"/>
            <a:ext cx="8344582" cy="7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200" spc="1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🔐 Note: Ensure these ports are open in your firewall </a:t>
            </a:r>
          </a:p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200" spc="1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and VPC security groups.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7154" y="7723124"/>
            <a:ext cx="8563417" cy="1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1"/>
              </a:lnSpc>
              <a:spcBef>
                <a:spcPct val="0"/>
              </a:spcBef>
            </a:pPr>
            <a:r>
              <a:rPr lang="en-US" sz="2799" spc="1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🔐 Note: 💡 Redis stores all data in memory, so RAM is the most critical resource. Plan based on your dataset and use case.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641" y="5415280"/>
            <a:ext cx="6358128" cy="4700140"/>
          </a:xfrm>
          <a:custGeom>
            <a:avLst/>
            <a:gdLst/>
            <a:ahLst/>
            <a:cxnLst/>
            <a:rect l="l" t="t" r="r" b="b"/>
            <a:pathLst>
              <a:path w="6358128" h="4700140">
                <a:moveTo>
                  <a:pt x="0" y="0"/>
                </a:moveTo>
                <a:lnTo>
                  <a:pt x="6358128" y="0"/>
                </a:lnTo>
                <a:lnTo>
                  <a:pt x="6358128" y="4700140"/>
                </a:lnTo>
                <a:lnTo>
                  <a:pt x="0" y="470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88" r="-19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1741" y="184149"/>
            <a:ext cx="1496271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🚫 R</a:t>
            </a:r>
            <a:r>
              <a:rPr lang="en-US" sz="4999" u="none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edis Worst Practices (With Fixes)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71550"/>
            <a:ext cx="8523734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Password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Open to attacks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✅ Use 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requirepass + AUTH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2. Using </a:t>
            </a:r>
            <a:r>
              <a:rPr lang="en-US" sz="2799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KEYS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Production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❌ Blocks Redis (O(n))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✅ Use 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SCAN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3. Numbered Databases (</a:t>
            </a:r>
            <a:r>
              <a:rPr lang="en-US" sz="2799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❌ Not truly isolated, no cluster support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✅ Use separate Redis instances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93100" y="1231375"/>
            <a:ext cx="9094900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4. Unbounded Commands (</a:t>
            </a:r>
            <a:r>
              <a:rPr lang="en-US" sz="2799" b="1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HGETALL, LRANGE 0 -1</a:t>
            </a: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Can fetch massive data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✅ Check size first 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(HLEN, LLEN)</a:t>
            </a: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, paginate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5. One Request per Connection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High overhead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✅ Use persistent connections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6. Hot Keys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❌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Overloads one shard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  ✅ Spread access, monitor with </a:t>
            </a:r>
            <a:r>
              <a:rPr lang="en-US" sz="2799" b="1">
                <a:solidFill>
                  <a:srgbClr val="00BF63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--hotkeys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7. Ephemeral Redis as Primary DB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Risk of data loss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✅ Use AOF/RDB + Sentinel or Redis Enterprise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9180" y="1441560"/>
            <a:ext cx="8697519" cy="4725250"/>
          </a:xfrm>
          <a:custGeom>
            <a:avLst/>
            <a:gdLst/>
            <a:ahLst/>
            <a:cxnLst/>
            <a:rect l="l" t="t" r="r" b="b"/>
            <a:pathLst>
              <a:path w="8697519" h="4725250">
                <a:moveTo>
                  <a:pt x="0" y="0"/>
                </a:moveTo>
                <a:lnTo>
                  <a:pt x="8697519" y="0"/>
                </a:lnTo>
                <a:lnTo>
                  <a:pt x="8697519" y="4725250"/>
                </a:lnTo>
                <a:lnTo>
                  <a:pt x="0" y="472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" t="-5077" r="-1576" b="-38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9609" y="7802714"/>
            <a:ext cx="3157271" cy="1455586"/>
          </a:xfrm>
          <a:custGeom>
            <a:avLst/>
            <a:gdLst/>
            <a:ahLst/>
            <a:cxnLst/>
            <a:rect l="l" t="t" r="r" b="b"/>
            <a:pathLst>
              <a:path w="3157271" h="1455586">
                <a:moveTo>
                  <a:pt x="0" y="0"/>
                </a:moveTo>
                <a:lnTo>
                  <a:pt x="3157271" y="0"/>
                </a:lnTo>
                <a:lnTo>
                  <a:pt x="3157271" y="1455586"/>
                </a:lnTo>
                <a:lnTo>
                  <a:pt x="0" y="1455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80" r="-4145" b="-42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96880" y="8537248"/>
            <a:ext cx="4746466" cy="1442103"/>
          </a:xfrm>
          <a:custGeom>
            <a:avLst/>
            <a:gdLst/>
            <a:ahLst/>
            <a:cxnLst/>
            <a:rect l="l" t="t" r="r" b="b"/>
            <a:pathLst>
              <a:path w="4746466" h="1442103">
                <a:moveTo>
                  <a:pt x="0" y="0"/>
                </a:moveTo>
                <a:lnTo>
                  <a:pt x="4746466" y="0"/>
                </a:lnTo>
                <a:lnTo>
                  <a:pt x="4746466" y="1442104"/>
                </a:lnTo>
                <a:lnTo>
                  <a:pt x="0" y="1442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6" t="-7151" b="-3041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56434" y="7294022"/>
            <a:ext cx="1992247" cy="1964278"/>
          </a:xfrm>
          <a:custGeom>
            <a:avLst/>
            <a:gdLst/>
            <a:ahLst/>
            <a:cxnLst/>
            <a:rect l="l" t="t" r="r" b="b"/>
            <a:pathLst>
              <a:path w="1992247" h="1964278">
                <a:moveTo>
                  <a:pt x="0" y="0"/>
                </a:moveTo>
                <a:lnTo>
                  <a:pt x="1992247" y="0"/>
                </a:lnTo>
                <a:lnTo>
                  <a:pt x="1992247" y="1964278"/>
                </a:lnTo>
                <a:lnTo>
                  <a:pt x="0" y="1964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07" t="-5017" r="-8128" b="-49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8133" y="6792579"/>
            <a:ext cx="3405722" cy="2918663"/>
          </a:xfrm>
          <a:custGeom>
            <a:avLst/>
            <a:gdLst/>
            <a:ahLst/>
            <a:cxnLst/>
            <a:rect l="l" t="t" r="r" b="b"/>
            <a:pathLst>
              <a:path w="3405722" h="2918663">
                <a:moveTo>
                  <a:pt x="0" y="0"/>
                </a:moveTo>
                <a:lnTo>
                  <a:pt x="3405722" y="0"/>
                </a:lnTo>
                <a:lnTo>
                  <a:pt x="3405722" y="2918663"/>
                </a:lnTo>
                <a:lnTo>
                  <a:pt x="0" y="291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382" r="-146937" b="-2419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59754" y="161849"/>
            <a:ext cx="1102410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Companies That Uses Redis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803" y="897009"/>
            <a:ext cx="8115300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Background jobs &amp; caching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Twitter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Real-time tweets &amp; timelines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Pinterest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Analytics &amp; session storage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Snapchat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Ephemeral data &amp; caching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Stack Overflow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Caching queries &amp; sessions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Spotify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Recommendations &amp; pub/sub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Instagram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Notifications &amp; session storage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Alibaba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High-speed caching for e-commerce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8649" y="5692886"/>
            <a:ext cx="8445454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u="sng">
                <a:solidFill>
                  <a:srgbClr val="FFFFFF"/>
                </a:solidFill>
                <a:latin typeface="Solway Bold"/>
                <a:ea typeface="Solway Bold"/>
                <a:cs typeface="Solway Bold"/>
                <a:sym typeface="Solway Bold"/>
              </a:rPr>
              <a:t>🔐 Note: 👉 Why?</a:t>
            </a:r>
            <a:r>
              <a:rPr lang="en-US" sz="2600" b="1">
                <a:solidFill>
                  <a:srgbClr val="FFFFFF"/>
                </a:solidFill>
                <a:latin typeface="Solway Bold"/>
                <a:ea typeface="Solway Bold"/>
                <a:cs typeface="Solway Bold"/>
                <a:sym typeface="Solway Bold"/>
              </a:rPr>
              <a:t> Redis is fast, scalable, and supports a wide range of versatile use cases, including caching, messaging, and real-time data processing.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7157" y="12670"/>
            <a:ext cx="1768381" cy="1273235"/>
          </a:xfrm>
          <a:custGeom>
            <a:avLst/>
            <a:gdLst/>
            <a:ahLst/>
            <a:cxnLst/>
            <a:rect l="l" t="t" r="r" b="b"/>
            <a:pathLst>
              <a:path w="1768381" h="1273235">
                <a:moveTo>
                  <a:pt x="0" y="0"/>
                </a:moveTo>
                <a:lnTo>
                  <a:pt x="1768382" y="0"/>
                </a:lnTo>
                <a:lnTo>
                  <a:pt x="1768382" y="1273234"/>
                </a:lnTo>
                <a:lnTo>
                  <a:pt x="0" y="1273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227" y="269874"/>
            <a:ext cx="2507231" cy="1919171"/>
          </a:xfrm>
          <a:custGeom>
            <a:avLst/>
            <a:gdLst/>
            <a:ahLst/>
            <a:cxnLst/>
            <a:rect l="l" t="t" r="r" b="b"/>
            <a:pathLst>
              <a:path w="2507231" h="1919171">
                <a:moveTo>
                  <a:pt x="0" y="0"/>
                </a:moveTo>
                <a:lnTo>
                  <a:pt x="2507231" y="0"/>
                </a:lnTo>
                <a:lnTo>
                  <a:pt x="2507231" y="1919171"/>
                </a:lnTo>
                <a:lnTo>
                  <a:pt x="0" y="1919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57716" y="1424801"/>
            <a:ext cx="9144000" cy="8671777"/>
          </a:xfrm>
          <a:custGeom>
            <a:avLst/>
            <a:gdLst/>
            <a:ahLst/>
            <a:cxnLst/>
            <a:rect l="l" t="t" r="r" b="b"/>
            <a:pathLst>
              <a:path w="9144000" h="8671777">
                <a:moveTo>
                  <a:pt x="0" y="0"/>
                </a:moveTo>
                <a:lnTo>
                  <a:pt x="9144000" y="0"/>
                </a:lnTo>
                <a:lnTo>
                  <a:pt x="9144000" y="8671776"/>
                </a:lnTo>
                <a:lnTo>
                  <a:pt x="0" y="8671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22" b="-27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96367" y="184149"/>
            <a:ext cx="979252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  </a:t>
            </a:r>
            <a:r>
              <a:rPr lang="en-US" sz="4999" u="none" strike="noStrike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Conclusion &amp; Roadmap  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266" y="2374494"/>
            <a:ext cx="7731913" cy="720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Redis is ideal for high-speed, flexible data access. Whether for caching, messaging, or analytics, Redis is a go-to solution.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Future Trends:</a:t>
            </a:r>
          </a:p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More cloud-native Redis deployments</a:t>
            </a:r>
          </a:p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Expansion of Redis modules (AI, ML, search)</a:t>
            </a:r>
          </a:p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Improved multi-threading support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Redis continues to evolve, offering more ways to handle modern data needs with unmatched performance.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11638" y="2942478"/>
            <a:ext cx="8347851" cy="5666224"/>
          </a:xfrm>
          <a:custGeom>
            <a:avLst/>
            <a:gdLst/>
            <a:ahLst/>
            <a:cxnLst/>
            <a:rect l="l" t="t" r="r" b="b"/>
            <a:pathLst>
              <a:path w="8347851" h="5666224">
                <a:moveTo>
                  <a:pt x="0" y="0"/>
                </a:moveTo>
                <a:lnTo>
                  <a:pt x="8347850" y="0"/>
                </a:lnTo>
                <a:lnTo>
                  <a:pt x="8347850" y="5666224"/>
                </a:lnTo>
                <a:lnTo>
                  <a:pt x="0" y="566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7797"/>
            <a:ext cx="18288000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Resources </a:t>
            </a:r>
          </a:p>
          <a:p>
            <a:pPr algn="ctr">
              <a:lnSpc>
                <a:spcPts val="5759"/>
              </a:lnSpc>
            </a:pPr>
            <a:r>
              <a:rPr lang="en-US" sz="4800" dirty="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(where I have created or obtained information from)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852" y="2665438"/>
            <a:ext cx="11064325" cy="74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Resources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      📝  Official Redis Documentation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🔗</a:t>
            </a: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 </a:t>
            </a:r>
            <a:r>
              <a:rPr lang="en-US" sz="2799" b="1" u="sng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R</a:t>
            </a:r>
            <a:r>
              <a:rPr lang="en-US" sz="2799" b="1" u="sng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3" tooltip="https://redis.io/docs/"/>
              </a:rPr>
              <a:t>edis.io</a:t>
            </a: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3" tooltip="https://redis.io/docs/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      Redis Security Best Practices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🔗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  <a:hlinkClick r:id="rId4" tooltip="https://redis.io/docs/management/security/"/>
              </a:rPr>
              <a:t> </a:t>
            </a:r>
            <a:r>
              <a:rPr lang="en-US" sz="2799" b="1" u="sng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4" tooltip="https://redis.io/docs/management/security/"/>
              </a:rPr>
              <a:t>Redis security text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     Redis Roadmap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🔗</a:t>
            </a: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5" tooltip="https://roadmap.sh/redis"/>
              </a:rPr>
              <a:t> </a:t>
            </a:r>
            <a:r>
              <a:rPr lang="en-US" sz="2799" b="1" u="sng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5" tooltip="https://roadmap.sh/redis"/>
              </a:rPr>
              <a:t>Redis Roadmap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     Redis Resources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🔗</a:t>
            </a: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  <a:hlinkClick r:id="rId6" tooltip="https://redis.io/resources/"/>
              </a:rPr>
              <a:t> </a:t>
            </a:r>
            <a:r>
              <a:rPr lang="en-US" sz="2799" b="1" u="sng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  <a:hlinkClick r:id="rId6" tooltip="https://redis.io/resources/"/>
              </a:rPr>
              <a:t>Redis Resources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     Own Notes &amp; Diagrams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🛠️ Created by </a:t>
            </a:r>
            <a:r>
              <a:rPr lang="en-US" sz="2799" b="1">
                <a:solidFill>
                  <a:srgbClr val="FFFFFF"/>
                </a:solidFill>
                <a:latin typeface="Courier PS Bold"/>
                <a:ea typeface="Courier PS Bold"/>
                <a:cs typeface="Courier PS Bold"/>
                <a:sym typeface="Courier PS Bold"/>
              </a:rPr>
              <a:t>Shivam Narendra Vikhar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📁 Based on personal research, assignments, and hands-on experience.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Courier PS"/>
              <a:ea typeface="Courier PS"/>
              <a:cs typeface="Courier PS"/>
              <a:sym typeface="Courier P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85576"/>
          </a:xfrm>
          <a:custGeom>
            <a:avLst/>
            <a:gdLst/>
            <a:ahLst/>
            <a:cxnLst/>
            <a:rect l="l" t="t" r="r" b="b"/>
            <a:pathLst>
              <a:path w="18288000" h="10485576">
                <a:moveTo>
                  <a:pt x="0" y="0"/>
                </a:moveTo>
                <a:lnTo>
                  <a:pt x="18288000" y="0"/>
                </a:lnTo>
                <a:lnTo>
                  <a:pt x="18288000" y="10485576"/>
                </a:lnTo>
                <a:lnTo>
                  <a:pt x="0" y="1048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t="-2352" b="-23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51856" y="2061438"/>
            <a:ext cx="11384288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 designed Redis not to be a cache or a database, but a data structure server.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71794" y="6779363"/>
            <a:ext cx="9635180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— Salvatore Sanfilippo,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u="none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(Creator of Redis)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2"/>
            <a:ext cx="8541804" cy="10287000"/>
          </a:xfrm>
          <a:custGeom>
            <a:avLst/>
            <a:gdLst/>
            <a:ahLst/>
            <a:cxnLst/>
            <a:rect l="l" t="t" r="r" b="b"/>
            <a:pathLst>
              <a:path w="8541804" h="10287000">
                <a:moveTo>
                  <a:pt x="0" y="0"/>
                </a:moveTo>
                <a:lnTo>
                  <a:pt x="8541804" y="0"/>
                </a:lnTo>
                <a:lnTo>
                  <a:pt x="85418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376" r="-431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-74748"/>
            <a:ext cx="8434031" cy="1036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</a:t>
            </a: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History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What is Redis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Why Redis and Feature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How Redis works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Architecture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Architecture notes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Redis in the AI/LLM Era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Infra Diagram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Data Types 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Pros/Cons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Use Cases of Redis</a:t>
            </a:r>
          </a:p>
          <a:p>
            <a:pPr marL="511040" lvl="1" indent="-255520" algn="l">
              <a:lnSpc>
                <a:spcPts val="3834"/>
              </a:lnSpc>
              <a:buAutoNum type="arabicPeriod"/>
            </a:pPr>
            <a:r>
              <a:rPr lang="en-US" sz="2367" b="1" u="none" spc="-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Tools/Alternatives + Memcached Comparison</a:t>
            </a:r>
          </a:p>
          <a:p>
            <a:pPr marL="511040" lvl="1" indent="-255520" algn="l">
              <a:lnSpc>
                <a:spcPts val="3834"/>
              </a:lnSpc>
              <a:buAutoNum type="arabicPeriod"/>
            </a:pPr>
            <a:r>
              <a:rPr lang="en-US" sz="2367" b="1" u="none" spc="-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Redis vs other DBS: Performance Benchmarks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Installation &amp; Setup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Persistence in Redis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Security in Redis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Tools, Plugins &amp; Ecosystem 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Dependencies of Redis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Redis Worst Practices (with Fixed)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Companies that uses Redis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Conclusion + Roadmap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Resources</a:t>
            </a:r>
          </a:p>
          <a:p>
            <a:pPr marL="511040" lvl="1" indent="-255520" algn="l">
              <a:lnSpc>
                <a:spcPts val="3526"/>
              </a:lnSpc>
              <a:buAutoNum type="arabicPeriod"/>
            </a:pPr>
            <a:r>
              <a:rPr lang="en-US" sz="2367" b="1" u="none" spc="12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Quote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3477" y="83254"/>
            <a:ext cx="9620334" cy="10120491"/>
          </a:xfrm>
          <a:custGeom>
            <a:avLst/>
            <a:gdLst/>
            <a:ahLst/>
            <a:cxnLst/>
            <a:rect l="l" t="t" r="r" b="b"/>
            <a:pathLst>
              <a:path w="9620334" h="10120491">
                <a:moveTo>
                  <a:pt x="0" y="0"/>
                </a:moveTo>
                <a:lnTo>
                  <a:pt x="9620334" y="0"/>
                </a:lnTo>
                <a:lnTo>
                  <a:pt x="9620334" y="10120492"/>
                </a:lnTo>
                <a:lnTo>
                  <a:pt x="0" y="1012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" b="-3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1985" y="33159"/>
            <a:ext cx="479710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📖 History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9111" y="1669415"/>
            <a:ext cx="6813049" cy="71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1"/>
              </a:lnSpc>
            </a:pPr>
            <a:endParaRPr/>
          </a:p>
          <a:p>
            <a:pPr marL="678799" lvl="1" indent="-339400" algn="l">
              <a:lnSpc>
                <a:spcPts val="4401"/>
              </a:lnSpc>
              <a:spcBef>
                <a:spcPct val="0"/>
              </a:spcBef>
              <a:buFont typeface="Arial"/>
              <a:buChar char="•"/>
            </a:pPr>
            <a:r>
              <a:rPr lang="en-US" sz="3144" b="1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</a:t>
            </a:r>
            <a:r>
              <a:rPr lang="en-US" sz="3144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reated by Salvatore Sanfilippo in 2009</a:t>
            </a:r>
          </a:p>
          <a:p>
            <a:pPr marL="678799" lvl="1" indent="-339400" algn="l">
              <a:lnSpc>
                <a:spcPts val="4401"/>
              </a:lnSpc>
              <a:spcBef>
                <a:spcPct val="0"/>
              </a:spcBef>
              <a:buFont typeface="Arial"/>
              <a:buChar char="•"/>
            </a:pPr>
            <a:r>
              <a:rPr lang="en-US" sz="3144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Originally developed to improve the scalability of a real-time web analytics system</a:t>
            </a:r>
          </a:p>
          <a:p>
            <a:pPr marL="678799" lvl="1" indent="-339400" algn="l">
              <a:lnSpc>
                <a:spcPts val="4401"/>
              </a:lnSpc>
              <a:spcBef>
                <a:spcPct val="0"/>
              </a:spcBef>
              <a:buFont typeface="Arial"/>
              <a:buChar char="•"/>
            </a:pPr>
            <a:r>
              <a:rPr lang="en-US" sz="3144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Sponsored and maintained by Redis Inc. (formerly RedisLabs)</a:t>
            </a:r>
          </a:p>
          <a:p>
            <a:pPr marL="678799" lvl="1" indent="-339400" algn="l">
              <a:lnSpc>
                <a:spcPts val="4401"/>
              </a:lnSpc>
              <a:spcBef>
                <a:spcPct val="0"/>
              </a:spcBef>
              <a:buFont typeface="Arial"/>
              <a:buChar char="•"/>
            </a:pPr>
            <a:r>
              <a:rPr lang="en-US" sz="3144" b="1" u="none" strike="noStrike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Over the years, added features like clustering, modules, and new data types</a:t>
            </a:r>
          </a:p>
          <a:p>
            <a:pPr marL="0" lvl="0" indent="0" algn="l">
              <a:lnSpc>
                <a:spcPts val="4401"/>
              </a:lnSpc>
              <a:spcBef>
                <a:spcPct val="0"/>
              </a:spcBef>
            </a:pPr>
            <a:endParaRPr lang="en-US" sz="3144" b="1" u="none" strike="noStrike">
              <a:solidFill>
                <a:srgbClr val="FFFFFF"/>
              </a:solidFill>
              <a:latin typeface="Comic Sans Bold"/>
              <a:ea typeface="Comic Sans Bold"/>
              <a:cs typeface="Comic Sans Bold"/>
              <a:sym typeface="Comic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8810" y="145902"/>
            <a:ext cx="8130380" cy="1234667"/>
          </a:xfrm>
          <a:custGeom>
            <a:avLst/>
            <a:gdLst/>
            <a:ahLst/>
            <a:cxnLst/>
            <a:rect l="l" t="t" r="r" b="b"/>
            <a:pathLst>
              <a:path w="8130380" h="1234667">
                <a:moveTo>
                  <a:pt x="0" y="0"/>
                </a:moveTo>
                <a:lnTo>
                  <a:pt x="8130380" y="0"/>
                </a:lnTo>
                <a:lnTo>
                  <a:pt x="8130380" y="1234668"/>
                </a:lnTo>
                <a:lnTo>
                  <a:pt x="0" y="12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11" t="-229669" r="-21689" b="-1508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356893"/>
            <a:ext cx="18288000" cy="9655625"/>
          </a:xfrm>
          <a:custGeom>
            <a:avLst/>
            <a:gdLst/>
            <a:ahLst/>
            <a:cxnLst/>
            <a:rect l="l" t="t" r="r" b="b"/>
            <a:pathLst>
              <a:path w="18288000" h="9655625">
                <a:moveTo>
                  <a:pt x="0" y="0"/>
                </a:moveTo>
                <a:lnTo>
                  <a:pt x="18288000" y="0"/>
                </a:lnTo>
                <a:lnTo>
                  <a:pt x="18288000" y="9655625"/>
                </a:lnTo>
                <a:lnTo>
                  <a:pt x="0" y="965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90" r="-20045" b="-94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9174" y="5488940"/>
            <a:ext cx="16549652" cy="376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endParaRPr/>
          </a:p>
          <a:p>
            <a:pPr marL="0" lvl="0" indent="0" algn="just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</a:t>
            </a:r>
            <a:r>
              <a:rPr lang="en-US" sz="3099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Redis (REmote DIctionary Server) is an open-source, in-memory data structure store used as a database, cache, message broker, and streaming engine. It supports various data structures like strings, lists, sets, hashes, and more. Redis is known for its speed, simplicity, and support for complex data types.</a:t>
            </a:r>
          </a:p>
          <a:p>
            <a:pPr marL="0" lvl="0" indent="0" algn="just">
              <a:lnSpc>
                <a:spcPts val="4339"/>
              </a:lnSpc>
              <a:spcBef>
                <a:spcPct val="0"/>
              </a:spcBef>
            </a:pPr>
            <a:endParaRPr lang="en-US" sz="3099" b="1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4339"/>
              </a:lnSpc>
              <a:spcBef>
                <a:spcPct val="0"/>
              </a:spcBef>
            </a:pPr>
            <a:endParaRPr lang="en-US" sz="3099" b="1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530250"/>
            <a:ext cx="8758340" cy="4621978"/>
          </a:xfrm>
          <a:custGeom>
            <a:avLst/>
            <a:gdLst/>
            <a:ahLst/>
            <a:cxnLst/>
            <a:rect l="l" t="t" r="r" b="b"/>
            <a:pathLst>
              <a:path w="8758340" h="4621978">
                <a:moveTo>
                  <a:pt x="0" y="0"/>
                </a:moveTo>
                <a:lnTo>
                  <a:pt x="8758340" y="0"/>
                </a:lnTo>
                <a:lnTo>
                  <a:pt x="8758340" y="4621978"/>
                </a:lnTo>
                <a:lnTo>
                  <a:pt x="0" y="4621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-3348" t="-4212" r="-6159" b="-4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8900" y="-9161"/>
            <a:ext cx="13030200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0"/>
              </a:lnSpc>
              <a:spcBef>
                <a:spcPct val="0"/>
              </a:spcBef>
            </a:pPr>
            <a:r>
              <a:rPr lang="en-US" sz="5000" u="none" strike="noStrike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❓ Why Redis and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87" y="1245571"/>
            <a:ext cx="14423235" cy="409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9"/>
              </a:lnSpc>
            </a:pPr>
            <a:r>
              <a:rPr lang="en-US" sz="2876" b="1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2876" b="1" u="sng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Fast:</a:t>
            </a: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All data is in RAM</a:t>
            </a:r>
          </a:p>
          <a:p>
            <a:pPr algn="just">
              <a:lnSpc>
                <a:spcPts val="4689"/>
              </a:lnSpc>
            </a:pP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2876" b="1" u="sng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Versatile:</a:t>
            </a: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Supports many data types</a:t>
            </a:r>
          </a:p>
          <a:p>
            <a:pPr algn="just">
              <a:lnSpc>
                <a:spcPts val="4689"/>
              </a:lnSpc>
            </a:pP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2876" b="1" u="sng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Reliable:</a:t>
            </a: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Has data persistence options</a:t>
            </a:r>
          </a:p>
          <a:p>
            <a:pPr algn="just">
              <a:lnSpc>
                <a:spcPts val="4689"/>
              </a:lnSpc>
            </a:pP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2876" b="1" u="sng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Lightweight:</a:t>
            </a: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Simple and quick to set up</a:t>
            </a:r>
          </a:p>
          <a:p>
            <a:pPr algn="just">
              <a:lnSpc>
                <a:spcPts val="4689"/>
              </a:lnSpc>
            </a:pP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2876" b="1" u="sng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Scalable:</a:t>
            </a: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Can grow with your application</a:t>
            </a:r>
          </a:p>
          <a:p>
            <a:pPr algn="just">
              <a:lnSpc>
                <a:spcPts val="4689"/>
              </a:lnSpc>
            </a:pPr>
            <a:r>
              <a:rPr lang="en-US" sz="2876" b="1" strike="noStrike" spc="2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Use Redis when speed is a top priority, such as caching search results or handling user sessions.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1864" y="1886267"/>
            <a:ext cx="7730450" cy="7755703"/>
          </a:xfrm>
          <a:custGeom>
            <a:avLst/>
            <a:gdLst/>
            <a:ahLst/>
            <a:cxnLst/>
            <a:rect l="l" t="t" r="r" b="b"/>
            <a:pathLst>
              <a:path w="7730450" h="7755703">
                <a:moveTo>
                  <a:pt x="0" y="0"/>
                </a:moveTo>
                <a:lnTo>
                  <a:pt x="7730450" y="0"/>
                </a:lnTo>
                <a:lnTo>
                  <a:pt x="7730450" y="7755703"/>
                </a:lnTo>
                <a:lnTo>
                  <a:pt x="0" y="775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5434" y="145151"/>
            <a:ext cx="850456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   🧠 How Redis Works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2131" y="1800542"/>
            <a:ext cx="9658583" cy="68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626" lvl="1" indent="-380313" algn="l">
              <a:lnSpc>
                <a:spcPts val="4932"/>
              </a:lnSpc>
              <a:buAutoNum type="arabicPeriod"/>
            </a:pPr>
            <a:r>
              <a:rPr lang="en-US" sz="35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Single-threaded for simplicity and speed.</a:t>
            </a:r>
          </a:p>
          <a:p>
            <a:pPr marL="760626" lvl="1" indent="-380313" algn="l">
              <a:lnSpc>
                <a:spcPts val="4932"/>
              </a:lnSpc>
              <a:buAutoNum type="arabicPeriod"/>
            </a:pPr>
            <a:r>
              <a:rPr lang="en-US" sz="35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Uses an event loop to handle all requests sequentially.</a:t>
            </a:r>
          </a:p>
          <a:p>
            <a:pPr marL="760626" lvl="1" indent="-380313" algn="l">
              <a:lnSpc>
                <a:spcPts val="4932"/>
              </a:lnSpc>
              <a:buAutoNum type="arabicPeriod"/>
            </a:pPr>
            <a:r>
              <a:rPr lang="en-US" sz="35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Utilises I/O multiplexing (similar to epoll) to efficiently manage multiple connections.</a:t>
            </a:r>
          </a:p>
          <a:p>
            <a:pPr marL="760626" lvl="1" indent="-380313" algn="l">
              <a:lnSpc>
                <a:spcPts val="4932"/>
              </a:lnSpc>
              <a:buAutoNum type="arabicPeriod"/>
            </a:pPr>
            <a:r>
              <a:rPr lang="en-US" sz="35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All operations are in-memory and non-blocking, ensuring ultra-fast performance.</a:t>
            </a:r>
          </a:p>
          <a:p>
            <a:pPr marL="760626" lvl="1" indent="-380313" algn="l">
              <a:lnSpc>
                <a:spcPts val="4932"/>
              </a:lnSpc>
              <a:buAutoNum type="arabicPeriod"/>
            </a:pPr>
            <a:r>
              <a:rPr lang="en-US" sz="35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Each command runs atomically, avoiding conflicts.</a:t>
            </a:r>
          </a:p>
          <a:p>
            <a:pPr algn="l">
              <a:lnSpc>
                <a:spcPts val="4932"/>
              </a:lnSpc>
            </a:pPr>
            <a:endParaRPr lang="en-US" sz="3523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7018" y="0"/>
            <a:ext cx="9254407" cy="10266331"/>
          </a:xfrm>
          <a:custGeom>
            <a:avLst/>
            <a:gdLst/>
            <a:ahLst/>
            <a:cxnLst/>
            <a:rect l="l" t="t" r="r" b="b"/>
            <a:pathLst>
              <a:path w="9254407" h="10266331">
                <a:moveTo>
                  <a:pt x="0" y="0"/>
                </a:moveTo>
                <a:lnTo>
                  <a:pt x="9254407" y="0"/>
                </a:lnTo>
                <a:lnTo>
                  <a:pt x="9254407" y="10266331"/>
                </a:lnTo>
                <a:lnTo>
                  <a:pt x="0" y="10266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4" r="-967" b="-2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1495" y="136525"/>
            <a:ext cx="8115005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0"/>
              </a:lnSpc>
              <a:spcBef>
                <a:spcPct val="0"/>
              </a:spcBef>
            </a:pPr>
            <a:r>
              <a:rPr lang="en-US" sz="5000" spc="265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📊 </a:t>
            </a:r>
            <a:r>
              <a:rPr lang="en-US" sz="5000" spc="265">
                <a:solidFill>
                  <a:srgbClr val="FFFFFF"/>
                </a:solidFill>
                <a:latin typeface="Barabara"/>
                <a:ea typeface="Barabara"/>
                <a:cs typeface="Barabara"/>
                <a:sym typeface="Barabara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067" y="1686845"/>
            <a:ext cx="8793861" cy="840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Access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Supports many languages like Python, Java, and Node.js.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Operations: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Fast commands on Strings, Lists, Sets, etc.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In-Memory: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Stores data in RAM for speed.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Storage: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AOF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logs every change.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RDB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takes snapshots.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Availability: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Uses Replication and Sentinel.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Security: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Access control and encryption.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Admin: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Configuration and monitoring tools.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640784" y="454822"/>
            <a:ext cx="1147756" cy="1147756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640784" y="5534649"/>
            <a:ext cx="1147756" cy="1147756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963722" y="742950"/>
            <a:ext cx="501881" cy="571500"/>
          </a:xfrm>
          <a:custGeom>
            <a:avLst/>
            <a:gdLst/>
            <a:ahLst/>
            <a:cxnLst/>
            <a:rect l="l" t="t" r="r" b="b"/>
            <a:pathLst>
              <a:path w="501881" h="571500">
                <a:moveTo>
                  <a:pt x="0" y="0"/>
                </a:moveTo>
                <a:lnTo>
                  <a:pt x="501881" y="0"/>
                </a:lnTo>
                <a:lnTo>
                  <a:pt x="501881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28912" y="582277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1363" y="3483596"/>
            <a:ext cx="5379422" cy="881408"/>
          </a:xfrm>
          <a:custGeom>
            <a:avLst/>
            <a:gdLst/>
            <a:ahLst/>
            <a:cxnLst/>
            <a:rect l="l" t="t" r="r" b="b"/>
            <a:pathLst>
              <a:path w="5379422" h="881408">
                <a:moveTo>
                  <a:pt x="0" y="0"/>
                </a:moveTo>
                <a:lnTo>
                  <a:pt x="5379421" y="0"/>
                </a:lnTo>
                <a:lnTo>
                  <a:pt x="5379421" y="881408"/>
                </a:lnTo>
                <a:lnTo>
                  <a:pt x="0" y="881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16" t="-27701" r="-14811" b="-3200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80" y="3314700"/>
            <a:ext cx="115075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📊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4458" y="1545428"/>
            <a:ext cx="9542246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🖥️</a:t>
            </a: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Client-Server Model: 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Clients send commands (e.g., </a:t>
            </a:r>
            <a:r>
              <a:rPr lang="en-US" sz="2600" u="none">
                <a:solidFill>
                  <a:srgbClr val="00BF63"/>
                </a:solidFill>
                <a:latin typeface="Canva Sans"/>
                <a:ea typeface="Canva Sans"/>
                <a:cs typeface="Canva Sans"/>
                <a:sym typeface="Canva Sans"/>
              </a:rPr>
              <a:t>GET, SET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), Redis processes them instantly.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⚙️ Single-threaded, 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but highly optimized for speed.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u="non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Redis is </a:t>
            </a: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single-threaded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by design, but its operations are highly optimized to be </a:t>
            </a: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extremely fast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even under high load.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u="non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97189" y="685800"/>
            <a:ext cx="43883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Client-Server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88540" y="6625254"/>
            <a:ext cx="10804837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🧬 Replication: 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Master-slave read replicas.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🛡️ Sentinel: 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Monitoring + automatic failover.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🌐 Cluster: </a:t>
            </a:r>
            <a:r>
              <a:rPr lang="en-US" sz="2600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sharding across nodes for horizontal scaling.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u="none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architecture makes Redis reliable, efficient, and ready for enterprise-level workloads.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b="1" u="non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086178" y="5811029"/>
            <a:ext cx="65824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availability and scalability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1724</Words>
  <Application>Microsoft Macintosh PowerPoint</Application>
  <PresentationFormat>Custom</PresentationFormat>
  <Paragraphs>242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Courier PS</vt:lpstr>
      <vt:lpstr>Comic Sans Bold</vt:lpstr>
      <vt:lpstr>Calibri</vt:lpstr>
      <vt:lpstr>Edo</vt:lpstr>
      <vt:lpstr>Public Sans Bold</vt:lpstr>
      <vt:lpstr>Barabara</vt:lpstr>
      <vt:lpstr>Canva Sans Bold</vt:lpstr>
      <vt:lpstr>Arial</vt:lpstr>
      <vt:lpstr>Public Sans Medium</vt:lpstr>
      <vt:lpstr>Canva Sans</vt:lpstr>
      <vt:lpstr>Public Sans</vt:lpstr>
      <vt:lpstr>Montserrat Ultra-Bold</vt:lpstr>
      <vt:lpstr>Public Sans Thin</vt:lpstr>
      <vt:lpstr>Comic Sans</vt:lpstr>
      <vt:lpstr>Solway Bold</vt:lpstr>
      <vt:lpstr>Courier PS Bold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</dc:title>
  <cp:lastModifiedBy>Shivam Vikhar</cp:lastModifiedBy>
  <cp:revision>2</cp:revision>
  <dcterms:created xsi:type="dcterms:W3CDTF">2006-08-16T00:00:00Z</dcterms:created>
  <dcterms:modified xsi:type="dcterms:W3CDTF">2025-06-27T10:22:13Z</dcterms:modified>
  <dc:identifier>DAGp4VUG5xA</dc:identifier>
</cp:coreProperties>
</file>